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11"/>
  </p:notesMasterIdLst>
  <p:sldIdLst>
    <p:sldId id="256" r:id="rId2"/>
    <p:sldId id="352" r:id="rId3"/>
    <p:sldId id="362" r:id="rId4"/>
    <p:sldId id="363" r:id="rId5"/>
    <p:sldId id="364" r:id="rId6"/>
    <p:sldId id="365" r:id="rId7"/>
    <p:sldId id="366" r:id="rId8"/>
    <p:sldId id="367" r:id="rId9"/>
    <p:sldId id="377"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55" d="100"/>
          <a:sy n="55" d="100"/>
        </p:scale>
        <p:origin x="-180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7/20/2020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4A4CAE77-B8B1-49B7-9986-23DC29B73BCB}" type="datetime1">
              <a:rPr lang="en-US" smtClean="0"/>
              <a:pPr>
                <a:defRPr/>
              </a:pPr>
              <a:t>7/20/2020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29E3B3A6-35C4-4A4A-A93B-FEA2E3D8346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7/20/2020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7/20/2020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3A26468A-707D-43B7-A2A2-6F6E66C6416E}" type="datetime1">
              <a:rPr lang="en-US" smtClean="0"/>
              <a:pPr>
                <a:defRPr/>
              </a:pPr>
              <a:t>7/20/2020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6442F78-5EBF-4453-A097-83F2C8DFCA84}" type="datetime1">
              <a:rPr lang="en-US" smtClean="0"/>
              <a:pPr>
                <a:defRPr/>
              </a:pPr>
              <a:t>7/20/2020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30ECD9A4-5F66-4780-BB8E-330017FFA7D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E7E1BEA8-81AC-4EAA-9B8B-C356D39A598C}" type="datetime1">
              <a:rPr lang="en-US" smtClean="0"/>
              <a:pPr>
                <a:defRPr/>
              </a:pPr>
              <a:t>7/20/2020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0F274DF4-1E11-4BE5-94EE-68DC7FD66A04}" type="datetime1">
              <a:rPr lang="en-US" smtClean="0"/>
              <a:pPr>
                <a:defRPr/>
              </a:pPr>
              <a:t>7/20/2020</a:t>
            </a:fld>
            <a:endParaRPr lang="en-US"/>
          </a:p>
        </p:txBody>
      </p:sp>
      <p:sp>
        <p:nvSpPr>
          <p:cNvPr id="8" name="Footer Placeholder 7"/>
          <p:cNvSpPr>
            <a:spLocks noGrp="1"/>
          </p:cNvSpPr>
          <p:nvPr>
            <p:ph type="ftr" sz="quarter" idx="11"/>
          </p:nvPr>
        </p:nvSpPr>
        <p:spPr/>
        <p:txBody>
          <a:bodyPr/>
          <a:lstStyle/>
          <a:p>
            <a:pPr>
              <a:defRPr/>
            </a:pPr>
            <a:r>
              <a:rPr lang="en-US"/>
              <a:t>Author:RK</a:t>
            </a:r>
          </a:p>
        </p:txBody>
      </p:sp>
      <p:sp>
        <p:nvSpPr>
          <p:cNvPr id="9" name="Slide Number Placeholder 8"/>
          <p:cNvSpPr>
            <a:spLocks noGrp="1"/>
          </p:cNvSpPr>
          <p:nvPr>
            <p:ph type="sldNum" sz="quarter" idx="12"/>
          </p:nvPr>
        </p:nvSpPr>
        <p:spPr/>
        <p:txBody>
          <a:bodyPr/>
          <a:lstStyle/>
          <a:p>
            <a:pPr>
              <a:defRPr/>
            </a:pPr>
            <a:fld id="{7E74873D-DF26-421D-BB7D-2443FD85D71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95305D4A-26BC-4003-A6BB-1FE483E62D74}" type="datetime1">
              <a:rPr lang="en-US" smtClean="0"/>
              <a:pPr>
                <a:defRPr/>
              </a:pPr>
              <a:t>7/20/2020</a:t>
            </a:fld>
            <a:endParaRPr lang="en-US"/>
          </a:p>
        </p:txBody>
      </p:sp>
      <p:sp>
        <p:nvSpPr>
          <p:cNvPr id="4" name="Footer Placeholder 3"/>
          <p:cNvSpPr>
            <a:spLocks noGrp="1"/>
          </p:cNvSpPr>
          <p:nvPr>
            <p:ph type="ftr" sz="quarter" idx="11"/>
          </p:nvPr>
        </p:nvSpPr>
        <p:spPr/>
        <p:txBody>
          <a:bodyPr/>
          <a:lstStyle/>
          <a:p>
            <a:pPr>
              <a:defRPr/>
            </a:pPr>
            <a:r>
              <a:rPr lang="en-US"/>
              <a:t>Author:RK</a:t>
            </a:r>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7256AB-E1A6-415D-9F21-A517C3C15B98}" type="datetime1">
              <a:rPr lang="en-US" smtClean="0"/>
              <a:pPr>
                <a:defRPr/>
              </a:pPr>
              <a:t>7/20/2020</a:t>
            </a:fld>
            <a:endParaRPr lang="en-US"/>
          </a:p>
        </p:txBody>
      </p:sp>
      <p:sp>
        <p:nvSpPr>
          <p:cNvPr id="3" name="Footer Placeholder 2"/>
          <p:cNvSpPr>
            <a:spLocks noGrp="1"/>
          </p:cNvSpPr>
          <p:nvPr>
            <p:ph type="ftr" sz="quarter" idx="11"/>
          </p:nvPr>
        </p:nvSpPr>
        <p:spPr/>
        <p:txBody>
          <a:bodyPr/>
          <a:lstStyle/>
          <a:p>
            <a:pPr>
              <a:defRPr/>
            </a:pPr>
            <a:r>
              <a:rPr lang="en-US"/>
              <a:t>Author:RK</a:t>
            </a:r>
          </a:p>
        </p:txBody>
      </p:sp>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A526942A-22AA-43F1-BB1B-25EDD8605733}" type="datetime1">
              <a:rPr lang="en-US" smtClean="0"/>
              <a:pPr>
                <a:defRPr/>
              </a:pPr>
              <a:t>7/20/2020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C23F445-A553-4D3F-BF04-A18E2120CA0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4528B13-61B8-4B34-AE66-FAA20D62E9E3}" type="datetime1">
              <a:rPr lang="en-US" smtClean="0"/>
              <a:pPr>
                <a:defRPr/>
              </a:pPr>
              <a:t>7/20/2020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F7CE51B-D314-4748-A7FB-C6BBF3CC08C9}"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A77A13B-D29E-4A31-9A3D-BDF778EEE264}" type="datetime1">
              <a:rPr lang="en-US" smtClean="0"/>
              <a:pPr>
                <a:defRPr/>
              </a:pPr>
              <a:t>7/20/2020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Author:RK</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685800"/>
            <a:ext cx="8229600" cy="2667000"/>
          </a:xfrm>
        </p:spPr>
        <p:txBody>
          <a:bodyPr>
            <a:normAutofit fontScale="90000"/>
          </a:bodyPr>
          <a:lstStyle/>
          <a:p>
            <a:pPr indent="457200"/>
            <a:r>
              <a:rPr sz="4500" b="1" u="sng">
                <a:solidFill>
                  <a:srgbClr val="FF0000"/>
                </a:solidFill>
              </a:rPr>
              <a:t>WELCOME</a:t>
            </a:r>
            <a:r>
              <a:rPr sz="3200"/>
              <a:t/>
            </a:r>
            <a:br>
              <a:rPr sz="3200"/>
            </a:br>
            <a:r>
              <a:rPr sz="3200"/>
              <a:t/>
            </a:r>
            <a:br>
              <a:rPr sz="3200"/>
            </a:br>
            <a:r>
              <a:rPr sz="3000" b="1">
                <a:solidFill>
                  <a:schemeClr val="tx1"/>
                </a:solidFill>
              </a:rPr>
              <a:t>Class: B.Com – Part-2 </a:t>
            </a:r>
            <a:br>
              <a:rPr sz="3000" b="1">
                <a:solidFill>
                  <a:schemeClr val="tx1"/>
                </a:solidFill>
              </a:rPr>
            </a:br>
            <a:r>
              <a:rPr sz="3000" b="1">
                <a:solidFill>
                  <a:schemeClr val="tx1"/>
                </a:solidFill>
              </a:rPr>
              <a:t>Subject: Business Regulatory Framework</a:t>
            </a:r>
            <a:r>
              <a:rPr sz="2800"/>
              <a:t/>
            </a:r>
            <a:br>
              <a:rPr sz="2800"/>
            </a:br>
            <a:r>
              <a:rPr sz="2700" b="1">
                <a:solidFill>
                  <a:srgbClr val="FF0000"/>
                </a:solidFill>
              </a:rPr>
              <a:t>TOPIC:</a:t>
            </a:r>
            <a:r>
              <a:rPr lang="en-US" sz="2700" b="1" dirty="0">
                <a:solidFill>
                  <a:srgbClr val="FF0000"/>
                </a:solidFill>
              </a:rPr>
              <a:t> </a:t>
            </a:r>
            <a:r>
              <a:rPr lang="en-US" sz="2400" b="1" dirty="0" smtClean="0">
                <a:solidFill>
                  <a:srgbClr val="FF0000"/>
                </a:solidFill>
              </a:rPr>
              <a:t>PROSPECTUS: Meaning, Definition and Types-Part-A</a:t>
            </a:r>
            <a:r>
              <a:rPr lang="en-US" sz="2700" b="1" dirty="0" smtClean="0">
                <a:solidFill>
                  <a:srgbClr val="FF0000"/>
                </a:solidFill>
              </a:rPr>
              <a:t> </a:t>
            </a:r>
            <a:r>
              <a:rPr lang="en-US" sz="2800" dirty="0" smtClean="0">
                <a:solidFill>
                  <a:srgbClr val="FF0000"/>
                </a:solidFill>
              </a:rPr>
              <a:t/>
            </a:r>
            <a:br>
              <a:rPr lang="en-US" sz="2800" dirty="0" smtClean="0">
                <a:solidFill>
                  <a:srgbClr val="FF0000"/>
                </a:solidFill>
              </a:rPr>
            </a:br>
            <a:endParaRPr lang="en-US" sz="2700" b="1" dirty="0">
              <a:solidFill>
                <a:srgbClr val="FF0000"/>
              </a:solidFill>
            </a:endParaRPr>
          </a:p>
        </p:txBody>
      </p:sp>
      <p:sp>
        <p:nvSpPr>
          <p:cNvPr id="6146" name="Subtitle 2"/>
          <p:cNvSpPr>
            <a:spLocks noGrp="1"/>
          </p:cNvSpPr>
          <p:nvPr>
            <p:ph type="subTitle" idx="1"/>
          </p:nvPr>
        </p:nvSpPr>
        <p:spPr>
          <a:xfrm>
            <a:off x="914400" y="3352800"/>
            <a:ext cx="6934200" cy="3200400"/>
          </a:xfrm>
        </p:spPr>
        <p:txBody>
          <a:bodyPr>
            <a:normAutofit lnSpcReduction="10000"/>
          </a:bodyPr>
          <a:lstStyle/>
          <a:p>
            <a:pPr algn="ctr" eaLnBrk="1" hangingPunct="1"/>
            <a:endParaRPr lang="en-US" sz="4000" b="1" u="sng" dirty="0"/>
          </a:p>
          <a:p>
            <a:pPr algn="ctr" eaLnBrk="1" hangingPunct="1"/>
            <a:r>
              <a:rPr lang="en-US" sz="2600" b="1" u="sng" dirty="0">
                <a:solidFill>
                  <a:schemeClr val="tx1"/>
                </a:solidFill>
              </a:rPr>
              <a:t>Prepared By</a:t>
            </a:r>
          </a:p>
          <a:p>
            <a:pPr algn="ctr" eaLnBrk="1" hangingPunct="1">
              <a:spcBef>
                <a:spcPts val="200"/>
              </a:spcBef>
            </a:pPr>
            <a:r>
              <a:rPr lang="en-US" sz="2600" b="1" dirty="0">
                <a:solidFill>
                  <a:schemeClr val="tx1"/>
                </a:solidFill>
              </a:rPr>
              <a:t> Dr. SHAHID IQBAL </a:t>
            </a:r>
          </a:p>
          <a:p>
            <a:pPr algn="ctr" eaLnBrk="1" hangingPunct="1">
              <a:spcBef>
                <a:spcPts val="200"/>
              </a:spcBef>
            </a:pPr>
            <a:r>
              <a:rPr lang="en-US" sz="2600" b="1" dirty="0">
                <a:solidFill>
                  <a:schemeClr val="tx1"/>
                </a:solidFill>
              </a:rPr>
              <a:t>Guest Faculty,</a:t>
            </a:r>
          </a:p>
          <a:p>
            <a:pPr algn="ctr" eaLnBrk="1" hangingPunct="1">
              <a:spcBef>
                <a:spcPts val="200"/>
              </a:spcBef>
            </a:pPr>
            <a:r>
              <a:rPr lang="en-US" sz="2600" b="1" dirty="0">
                <a:solidFill>
                  <a:schemeClr val="tx1"/>
                </a:solidFill>
              </a:rPr>
              <a:t>Marwari College, </a:t>
            </a:r>
            <a:r>
              <a:rPr lang="en-US" sz="2600" b="1" dirty="0" err="1">
                <a:solidFill>
                  <a:schemeClr val="tx1"/>
                </a:solidFill>
              </a:rPr>
              <a:t>Darbhanga</a:t>
            </a:r>
            <a:r>
              <a:rPr lang="en-US" sz="2600" b="1" dirty="0">
                <a:solidFill>
                  <a:schemeClr val="tx1"/>
                </a:solidFill>
              </a:rPr>
              <a:t>,</a:t>
            </a:r>
          </a:p>
          <a:p>
            <a:pPr algn="ctr" eaLnBrk="1" hangingPunct="1">
              <a:spcBef>
                <a:spcPts val="200"/>
              </a:spcBef>
            </a:pPr>
            <a:r>
              <a:rPr lang="en-US" sz="2600" b="1" dirty="0">
                <a:solidFill>
                  <a:schemeClr val="tx1"/>
                </a:solidFill>
              </a:rPr>
              <a:t>Mobile No. and </a:t>
            </a:r>
            <a:r>
              <a:rPr lang="en-US" sz="2600" b="1" dirty="0" err="1">
                <a:solidFill>
                  <a:schemeClr val="tx1"/>
                </a:solidFill>
              </a:rPr>
              <a:t>Whatsup</a:t>
            </a:r>
            <a:r>
              <a:rPr lang="en-US" sz="2600" b="1" dirty="0">
                <a:solidFill>
                  <a:schemeClr val="tx1"/>
                </a:solidFill>
              </a:rPr>
              <a:t> No. : 7004160257</a:t>
            </a:r>
          </a:p>
          <a:p>
            <a:pPr algn="ctr" eaLnBrk="1" hangingPunct="1">
              <a:spcBef>
                <a:spcPts val="200"/>
              </a:spcBef>
            </a:pPr>
            <a:r>
              <a:rPr lang="en-US" sz="2600" b="1" dirty="0">
                <a:solidFill>
                  <a:schemeClr val="tx1"/>
                </a:solidFill>
              </a:rPr>
              <a:t>Email ID: shahidlnmu@gmail.com</a:t>
            </a:r>
          </a:p>
          <a:p>
            <a:pPr algn="ctr" eaLnBrk="1" hangingPunct="1">
              <a:spcBef>
                <a:spcPts val="200"/>
              </a:spcBef>
            </a:pPr>
            <a:endParaRPr lang="en-US" sz="2500" b="1" dirty="0">
              <a:solidFill>
                <a:schemeClr val="tx1"/>
              </a:solidFill>
            </a:endParaRPr>
          </a:p>
          <a:p>
            <a:pPr algn="ctr" eaLnBrk="1" hangingPunct="1"/>
            <a:endParaRPr lang="en-US" b="1" dirty="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4" name="object 2"/>
          <p:cNvSpPr txBox="1"/>
          <p:nvPr/>
        </p:nvSpPr>
        <p:spPr>
          <a:xfrm>
            <a:off x="381000" y="481643"/>
            <a:ext cx="8382000" cy="5906745"/>
          </a:xfrm>
          <a:prstGeom prst="rect">
            <a:avLst/>
          </a:prstGeom>
        </p:spPr>
        <p:txBody>
          <a:bodyPr vert="horz" wrap="square" lIns="0" tIns="12700" rIns="0" bIns="0" rtlCol="0">
            <a:spAutoFit/>
          </a:bodyPr>
          <a:lstStyle/>
          <a:p>
            <a:pPr algn="ctr"/>
            <a:r>
              <a:rPr lang="en-US" sz="2800" b="1" dirty="0" smtClean="0">
                <a:solidFill>
                  <a:srgbClr val="FF0000"/>
                </a:solidFill>
                <a:latin typeface="+mj-lt"/>
              </a:rPr>
              <a:t>PROSPECTUS</a:t>
            </a:r>
          </a:p>
          <a:p>
            <a:pPr algn="just"/>
            <a:endParaRPr lang="en-US" sz="2800" b="1" dirty="0" smtClean="0">
              <a:solidFill>
                <a:srgbClr val="FF0000"/>
              </a:solidFill>
              <a:latin typeface="+mj-lt"/>
            </a:endParaRPr>
          </a:p>
          <a:p>
            <a:pPr algn="just"/>
            <a:r>
              <a:rPr lang="en-US" sz="2800" b="1" dirty="0" smtClean="0">
                <a:solidFill>
                  <a:srgbClr val="FF0000"/>
                </a:solidFill>
                <a:latin typeface="+mj-lt"/>
              </a:rPr>
              <a:t>MEANING</a:t>
            </a:r>
          </a:p>
          <a:p>
            <a:pPr algn="just"/>
            <a:r>
              <a:rPr lang="en-US" sz="2400" b="1" dirty="0" smtClean="0">
                <a:latin typeface="+mj-lt"/>
              </a:rPr>
              <a:t>  </a:t>
            </a:r>
            <a:endParaRPr lang="en-US" sz="2400" dirty="0" smtClean="0">
              <a:latin typeface="+mj-lt"/>
            </a:endParaRPr>
          </a:p>
          <a:p>
            <a:pPr algn="just"/>
            <a:r>
              <a:rPr lang="en-US" sz="2500" dirty="0" smtClean="0">
                <a:latin typeface="+mj-lt"/>
              </a:rPr>
              <a:t>The term prospectus can be understood in general as, a document containing statement of the property, business, undertaking for the formation and development of a company for which an appeal is made to the public to subscribe for shares. </a:t>
            </a:r>
          </a:p>
          <a:p>
            <a:pPr algn="just"/>
            <a:r>
              <a:rPr lang="en-US" sz="2500" dirty="0" smtClean="0">
                <a:latin typeface="+mj-lt"/>
              </a:rPr>
              <a:t> </a:t>
            </a:r>
          </a:p>
          <a:p>
            <a:pPr algn="just"/>
            <a:r>
              <a:rPr lang="en-US" sz="2500" dirty="0" smtClean="0">
                <a:latin typeface="+mj-lt"/>
              </a:rPr>
              <a:t>The term prospectus defines under </a:t>
            </a:r>
            <a:r>
              <a:rPr lang="en-US" sz="2500" b="1" i="1" dirty="0" smtClean="0">
                <a:latin typeface="+mj-lt"/>
              </a:rPr>
              <a:t>section 2(70)</a:t>
            </a:r>
            <a:r>
              <a:rPr lang="en-US" sz="2500" dirty="0" smtClean="0">
                <a:latin typeface="+mj-lt"/>
              </a:rPr>
              <a:t> of Companies Act, 2013. Prospectus can be defined as “any document which is described or issued as a prospectus”. This also includes any notice, circular, advertisement or any other document acting as an invitation to offers from the public. Such an invitation to offer should be for the purchase of any securities of a corporate body.</a:t>
            </a:r>
            <a:endParaRPr lang="en-GB" sz="2500" dirty="0">
              <a:latin typeface="+mj-lt"/>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4" name="object 2"/>
          <p:cNvSpPr txBox="1"/>
          <p:nvPr/>
        </p:nvSpPr>
        <p:spPr>
          <a:xfrm>
            <a:off x="381000" y="481643"/>
            <a:ext cx="8305800" cy="6291466"/>
          </a:xfrm>
          <a:prstGeom prst="rect">
            <a:avLst/>
          </a:prstGeom>
        </p:spPr>
        <p:txBody>
          <a:bodyPr vert="horz" wrap="square" lIns="0" tIns="12700" rIns="0" bIns="0" rtlCol="0">
            <a:spAutoFit/>
          </a:bodyPr>
          <a:lstStyle/>
          <a:p>
            <a:pPr algn="just"/>
            <a:r>
              <a:rPr lang="en-US" sz="2600" b="1" dirty="0" smtClean="0">
                <a:solidFill>
                  <a:srgbClr val="FF0000"/>
                </a:solidFill>
                <a:latin typeface="+mj-lt"/>
              </a:rPr>
              <a:t>Essentials for a document to be called as a prospectus:</a:t>
            </a:r>
          </a:p>
          <a:p>
            <a:pPr algn="just">
              <a:lnSpc>
                <a:spcPct val="50000"/>
              </a:lnSpc>
            </a:pPr>
            <a:endParaRPr lang="en-US" sz="2400" dirty="0" smtClean="0">
              <a:latin typeface="+mj-lt"/>
            </a:endParaRPr>
          </a:p>
          <a:p>
            <a:pPr algn="just"/>
            <a:r>
              <a:rPr lang="en-US" sz="2400" dirty="0" smtClean="0">
                <a:latin typeface="+mj-lt"/>
              </a:rPr>
              <a:t>For any document to considered as a prospectus, it should satisfy the following conditions.</a:t>
            </a:r>
          </a:p>
          <a:p>
            <a:pPr marL="457200" lvl="0" indent="-457200" algn="just">
              <a:buFont typeface="+mj-lt"/>
              <a:buAutoNum type="arabicPeriod"/>
            </a:pPr>
            <a:r>
              <a:rPr lang="en-US" sz="2400" dirty="0" smtClean="0">
                <a:latin typeface="+mj-lt"/>
              </a:rPr>
              <a:t>The document should invite the subscription to public share or debentures, or it should invite deposits.</a:t>
            </a:r>
          </a:p>
          <a:p>
            <a:pPr marL="457200" lvl="0" indent="-457200" algn="just">
              <a:buFont typeface="+mj-lt"/>
              <a:buAutoNum type="arabicPeriod"/>
            </a:pPr>
            <a:r>
              <a:rPr lang="en-US" sz="2400" dirty="0" smtClean="0">
                <a:latin typeface="+mj-lt"/>
              </a:rPr>
              <a:t>Such an invitation should be made to the public.</a:t>
            </a:r>
          </a:p>
          <a:p>
            <a:pPr marL="457200" lvl="0" indent="-457200" algn="just">
              <a:buFont typeface="+mj-lt"/>
              <a:buAutoNum type="arabicPeriod"/>
            </a:pPr>
            <a:r>
              <a:rPr lang="en-US" sz="2400" dirty="0" smtClean="0">
                <a:latin typeface="+mj-lt"/>
              </a:rPr>
              <a:t>The invitation should be made by the company or on the behalf company.</a:t>
            </a:r>
          </a:p>
          <a:p>
            <a:pPr marL="457200" lvl="0" indent="-457200" algn="just">
              <a:buFont typeface="+mj-lt"/>
              <a:buAutoNum type="arabicPeriod"/>
            </a:pPr>
            <a:r>
              <a:rPr lang="en-US" sz="2400" dirty="0" smtClean="0">
                <a:latin typeface="+mj-lt"/>
              </a:rPr>
              <a:t>The invitation should relate to shares, debentures or such other instruments.</a:t>
            </a:r>
          </a:p>
          <a:p>
            <a:pPr algn="just"/>
            <a:endParaRPr lang="en-US" sz="2400" dirty="0" smtClean="0">
              <a:latin typeface="+mj-lt"/>
            </a:endParaRPr>
          </a:p>
          <a:p>
            <a:pPr algn="just"/>
            <a:r>
              <a:rPr lang="en-US" sz="2400" dirty="0" smtClean="0">
                <a:latin typeface="+mj-lt"/>
              </a:rPr>
              <a:t>A prospectus is basically a formal and legal document issued by a body corporate which acts for inviting offers from the public for subscription or purchase of any securities. Every public company is entitled to issue the prospectus for its shares or debentures. But, the same is not required for a private company.</a:t>
            </a:r>
            <a:endParaRPr lang="en-GB" sz="2400" dirty="0">
              <a:latin typeface="+mj-lt"/>
            </a:endParaRP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4" name="object 2"/>
          <p:cNvSpPr txBox="1"/>
          <p:nvPr/>
        </p:nvSpPr>
        <p:spPr>
          <a:xfrm>
            <a:off x="381000" y="481643"/>
            <a:ext cx="8305800" cy="5845190"/>
          </a:xfrm>
          <a:prstGeom prst="rect">
            <a:avLst/>
          </a:prstGeom>
        </p:spPr>
        <p:txBody>
          <a:bodyPr vert="horz" wrap="square" lIns="0" tIns="12700" rIns="0" bIns="0" rtlCol="0">
            <a:spAutoFit/>
          </a:bodyPr>
          <a:lstStyle/>
          <a:p>
            <a:pPr algn="just"/>
            <a:r>
              <a:rPr lang="en-US" sz="2500" dirty="0" smtClean="0">
                <a:latin typeface="+mj-lt"/>
              </a:rPr>
              <a:t>A prospectus for being a valid one it must contain essential requisites and it must be registered. If any prospectus is not registered, it is considered as an invalid one and with contravention to provisions laid down for the valid prospectus. Such contravention is punishable under section 26(9).</a:t>
            </a:r>
          </a:p>
          <a:p>
            <a:pPr algn="just"/>
            <a:endParaRPr lang="en-US" sz="2400" dirty="0" smtClean="0">
              <a:latin typeface="+mj-lt"/>
            </a:endParaRPr>
          </a:p>
          <a:p>
            <a:r>
              <a:rPr lang="en-US" sz="2800" b="1" dirty="0" smtClean="0">
                <a:solidFill>
                  <a:srgbClr val="FF0000"/>
                </a:solidFill>
                <a:latin typeface="+mj-lt"/>
              </a:rPr>
              <a:t>Types of the prospectus:</a:t>
            </a:r>
          </a:p>
          <a:p>
            <a:endParaRPr lang="en-US" sz="2400" dirty="0" smtClean="0">
              <a:latin typeface="+mj-lt"/>
            </a:endParaRPr>
          </a:p>
          <a:p>
            <a:r>
              <a:rPr lang="en-US" sz="2400" dirty="0" smtClean="0">
                <a:latin typeface="+mj-lt"/>
              </a:rPr>
              <a:t>Types of the prospectus as follows.</a:t>
            </a:r>
          </a:p>
          <a:p>
            <a:pPr lvl="0"/>
            <a:endParaRPr lang="en-US" sz="2400" dirty="0" smtClean="0">
              <a:latin typeface="+mj-lt"/>
            </a:endParaRPr>
          </a:p>
          <a:p>
            <a:pPr marL="457200" lvl="0" indent="-457200">
              <a:buFont typeface="+mj-lt"/>
              <a:buAutoNum type="arabicPeriod"/>
            </a:pPr>
            <a:r>
              <a:rPr lang="en-US" sz="2600" b="1" dirty="0" smtClean="0">
                <a:latin typeface="+mj-lt"/>
              </a:rPr>
              <a:t>Red Herring Prospectus</a:t>
            </a:r>
          </a:p>
          <a:p>
            <a:pPr marL="457200" lvl="0" indent="-457200">
              <a:buFont typeface="+mj-lt"/>
              <a:buAutoNum type="arabicPeriod"/>
            </a:pPr>
            <a:r>
              <a:rPr lang="en-US" sz="2600" b="1" dirty="0" smtClean="0">
                <a:latin typeface="+mj-lt"/>
              </a:rPr>
              <a:t>Shelf Prospectus</a:t>
            </a:r>
          </a:p>
          <a:p>
            <a:pPr marL="457200" lvl="0" indent="-457200">
              <a:buFont typeface="+mj-lt"/>
              <a:buAutoNum type="arabicPeriod"/>
            </a:pPr>
            <a:r>
              <a:rPr lang="en-US" sz="2600" b="1" dirty="0" smtClean="0">
                <a:latin typeface="+mj-lt"/>
              </a:rPr>
              <a:t>Abridged prospectus</a:t>
            </a:r>
          </a:p>
          <a:p>
            <a:pPr marL="457200" lvl="0" indent="-457200">
              <a:buFont typeface="+mj-lt"/>
              <a:buAutoNum type="arabicPeriod"/>
            </a:pPr>
            <a:r>
              <a:rPr lang="en-US" sz="2600" b="1" dirty="0" smtClean="0">
                <a:latin typeface="+mj-lt"/>
              </a:rPr>
              <a:t>Deemed Prospectus</a:t>
            </a:r>
          </a:p>
          <a:p>
            <a:pPr marL="457200" indent="-457200" algn="just">
              <a:buFont typeface="+mj-lt"/>
              <a:buAutoNum type="arabicPeriod"/>
            </a:pPr>
            <a:endParaRPr lang="en-GB" sz="2600" b="1" dirty="0">
              <a:latin typeface="+mj-lt"/>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4" name="object 2"/>
          <p:cNvSpPr txBox="1"/>
          <p:nvPr/>
        </p:nvSpPr>
        <p:spPr>
          <a:xfrm>
            <a:off x="381000" y="481643"/>
            <a:ext cx="8382000" cy="5952912"/>
          </a:xfrm>
          <a:prstGeom prst="rect">
            <a:avLst/>
          </a:prstGeom>
        </p:spPr>
        <p:txBody>
          <a:bodyPr vert="horz" wrap="square" lIns="0" tIns="12700" rIns="0" bIns="0" rtlCol="0">
            <a:spAutoFit/>
          </a:bodyPr>
          <a:lstStyle/>
          <a:p>
            <a:pPr algn="just"/>
            <a:r>
              <a:rPr lang="en-US" sz="2600" b="1" dirty="0" smtClean="0">
                <a:solidFill>
                  <a:srgbClr val="FF0000"/>
                </a:solidFill>
                <a:latin typeface="+mj-lt"/>
              </a:rPr>
              <a:t>1. Red herring prospectus:</a:t>
            </a:r>
          </a:p>
          <a:p>
            <a:pPr algn="just"/>
            <a:endParaRPr lang="en-US" sz="2400" dirty="0" smtClean="0">
              <a:latin typeface="+mj-lt"/>
            </a:endParaRPr>
          </a:p>
          <a:p>
            <a:pPr algn="just"/>
            <a:r>
              <a:rPr lang="en-US" sz="2400" dirty="0" smtClean="0">
                <a:latin typeface="+mj-lt"/>
              </a:rPr>
              <a:t>A red herring prospectus, as a first or preliminary prospectus, is a document submitted by a company (issuer) as part of a public offering of securities (either stocks or bonds). </a:t>
            </a:r>
          </a:p>
          <a:p>
            <a:pPr algn="just"/>
            <a:r>
              <a:rPr lang="en-US" sz="2400" dirty="0" smtClean="0">
                <a:latin typeface="+mj-lt"/>
              </a:rPr>
              <a:t>A red herring prospectus is issued to potential investors, but does not have complete particulars on the price of the securities offered and quantum of securities to be issued. The front page of the prospectus displays a bold red disclaimer stating that information in the prospectus is not complete and may be changed, and that the securities may not be sold until the registration statement, filed with the market regulator, is effective. Potential investors may not place buy orders for the security, based solely on the information contained within the preliminary prospectus. Those investors may, however, express an “indication of interest" in the offering, provided that they have received a copy of red herring prospectus</a:t>
            </a: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6</a:t>
            </a:fld>
            <a:endParaRPr lang="en-US" dirty="0"/>
          </a:p>
        </p:txBody>
      </p:sp>
      <p:sp>
        <p:nvSpPr>
          <p:cNvPr id="4" name="object 2"/>
          <p:cNvSpPr txBox="1"/>
          <p:nvPr/>
        </p:nvSpPr>
        <p:spPr>
          <a:xfrm>
            <a:off x="381000" y="481643"/>
            <a:ext cx="8305800" cy="6291466"/>
          </a:xfrm>
          <a:prstGeom prst="rect">
            <a:avLst/>
          </a:prstGeom>
        </p:spPr>
        <p:txBody>
          <a:bodyPr vert="horz" wrap="square" lIns="0" tIns="12700" rIns="0" bIns="0" rtlCol="0">
            <a:spAutoFit/>
          </a:bodyPr>
          <a:lstStyle/>
          <a:p>
            <a:pPr algn="just"/>
            <a:r>
              <a:rPr lang="en-US" sz="2400" dirty="0" smtClean="0">
                <a:latin typeface="+mj-lt"/>
              </a:rPr>
              <a:t>at least 48 hours prior to the public sale. After the registration statement becomes effective, and the stock is offered to the public, indications of interest may be converted to purchase orders, at the buyer's discretion. The final prospectus must then be promptly delivered to the buyer. </a:t>
            </a:r>
            <a:endParaRPr lang="en-GB" sz="2400" b="1" dirty="0" smtClean="0">
              <a:latin typeface="+mj-lt"/>
            </a:endParaRPr>
          </a:p>
          <a:p>
            <a:pPr algn="just"/>
            <a:endParaRPr lang="en-US" sz="2400" dirty="0" smtClean="0">
              <a:latin typeface="+mj-lt"/>
            </a:endParaRPr>
          </a:p>
          <a:p>
            <a:pPr algn="just"/>
            <a:r>
              <a:rPr lang="en-US" sz="2400" dirty="0" smtClean="0">
                <a:latin typeface="+mj-lt"/>
              </a:rPr>
              <a:t>This type of prospectus needs to be filed with the registrar at least three days prior to the opening of the subscription list or the offer. The obligations carried by a red herring prospectus are same as a prospectus. If there is any variation between a red herring prospectus and a prospectus then it should be highlighted in the prospectus as variations.</a:t>
            </a:r>
          </a:p>
          <a:p>
            <a:pPr algn="just"/>
            <a:endParaRPr lang="en-US" sz="2400" dirty="0" smtClean="0">
              <a:latin typeface="+mj-lt"/>
            </a:endParaRPr>
          </a:p>
          <a:p>
            <a:pPr algn="just"/>
            <a:r>
              <a:rPr lang="en-US" sz="2400" dirty="0" smtClean="0">
                <a:latin typeface="+mj-lt"/>
              </a:rPr>
              <a:t>The applicant or subscriber has right under </a:t>
            </a:r>
            <a:r>
              <a:rPr lang="en-US" sz="2400" b="1" i="1" dirty="0" smtClean="0">
                <a:latin typeface="+mj-lt"/>
              </a:rPr>
              <a:t>Section60B(7)</a:t>
            </a:r>
            <a:r>
              <a:rPr lang="en-US" sz="2400" dirty="0" smtClean="0">
                <a:latin typeface="+mj-lt"/>
              </a:rPr>
              <a:t> to withdraw the application on any intimation of variation within 7 days of such intimation and the withdrawal should be communicated in writing.</a:t>
            </a: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7</a:t>
            </a:fld>
            <a:endParaRPr lang="en-US" dirty="0"/>
          </a:p>
        </p:txBody>
      </p:sp>
      <p:sp>
        <p:nvSpPr>
          <p:cNvPr id="4" name="object 2"/>
          <p:cNvSpPr txBox="1"/>
          <p:nvPr/>
        </p:nvSpPr>
        <p:spPr>
          <a:xfrm>
            <a:off x="381000" y="481643"/>
            <a:ext cx="8305800" cy="6076022"/>
          </a:xfrm>
          <a:prstGeom prst="rect">
            <a:avLst/>
          </a:prstGeom>
        </p:spPr>
        <p:txBody>
          <a:bodyPr vert="horz" wrap="square" lIns="0" tIns="12700" rIns="0" bIns="0" rtlCol="0">
            <a:spAutoFit/>
          </a:bodyPr>
          <a:lstStyle/>
          <a:p>
            <a:pPr algn="just"/>
            <a:r>
              <a:rPr lang="en-US" sz="2600" b="1" dirty="0" smtClean="0">
                <a:solidFill>
                  <a:srgbClr val="FF0000"/>
                </a:solidFill>
                <a:latin typeface="+mj-lt"/>
              </a:rPr>
              <a:t>2. Shelf Prospectus</a:t>
            </a:r>
          </a:p>
          <a:p>
            <a:pPr algn="just"/>
            <a:endParaRPr lang="en-US" sz="2300" b="1" dirty="0" smtClean="0">
              <a:latin typeface="+mj-lt"/>
            </a:endParaRPr>
          </a:p>
          <a:p>
            <a:pPr algn="just"/>
            <a:r>
              <a:rPr lang="en-US" sz="2300" dirty="0" smtClean="0">
                <a:latin typeface="+mj-lt"/>
              </a:rPr>
              <a:t>Shelf prospectus can be defined as a prospectus that has been issued by any public financial institution, company or bank for one or more issues of securities or class of securities as mentioned in the prospectus. When a shelf prospectus is issued then the issuer does not need to issue a separate prospectus for each offering he can offer or sell securities without issuing any further prospectus. The provisions related to shelf prospectus has been discussed under </a:t>
            </a:r>
            <a:r>
              <a:rPr lang="en-US" sz="2300" b="1" i="1" dirty="0" smtClean="0">
                <a:latin typeface="+mj-lt"/>
              </a:rPr>
              <a:t>section 31 of the Companies Act, 2013.</a:t>
            </a:r>
            <a:endParaRPr lang="en-US" sz="2300" dirty="0" smtClean="0">
              <a:latin typeface="+mj-lt"/>
            </a:endParaRPr>
          </a:p>
          <a:p>
            <a:pPr algn="just"/>
            <a:r>
              <a:rPr lang="en-US" sz="2300" dirty="0" smtClean="0">
                <a:latin typeface="+mj-lt"/>
              </a:rPr>
              <a:t>The regulations are to be provided by the Securities and Exchange Board of India for any class or classes of companies that may file a shelf prospectus at the stage of the first offer of securities to the registrar. The prospectus shall prescribe the validity period of the prospectus and it should be not be exceeding one year. This period commences from the opening date of the first offer of the securities. For any second or further offer, no separate prospectus is required.</a:t>
            </a:r>
            <a:endParaRPr lang="en-US" sz="2400" dirty="0">
              <a:latin typeface="+mj-lt"/>
            </a:endParaRP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8</a:t>
            </a:fld>
            <a:endParaRPr lang="en-US" dirty="0"/>
          </a:p>
        </p:txBody>
      </p:sp>
      <p:sp>
        <p:nvSpPr>
          <p:cNvPr id="4" name="object 2"/>
          <p:cNvSpPr txBox="1"/>
          <p:nvPr/>
        </p:nvSpPr>
        <p:spPr>
          <a:xfrm>
            <a:off x="381000" y="481643"/>
            <a:ext cx="8305800" cy="5922134"/>
          </a:xfrm>
          <a:prstGeom prst="rect">
            <a:avLst/>
          </a:prstGeom>
        </p:spPr>
        <p:txBody>
          <a:bodyPr vert="horz" wrap="square" lIns="0" tIns="12700" rIns="0" bIns="0" rtlCol="0">
            <a:spAutoFit/>
          </a:bodyPr>
          <a:lstStyle/>
          <a:p>
            <a:r>
              <a:rPr lang="en-US" sz="2400" dirty="0" smtClean="0">
                <a:latin typeface="+mj-lt"/>
              </a:rPr>
              <a:t>While filing for a shelf prospectus, a company is required to file an information memorandum along with it.</a:t>
            </a:r>
          </a:p>
          <a:p>
            <a:endParaRPr lang="en-US" sz="2400" b="1" dirty="0" smtClean="0">
              <a:latin typeface="+mj-lt"/>
            </a:endParaRPr>
          </a:p>
          <a:p>
            <a:r>
              <a:rPr lang="en-US" sz="2400" b="1" dirty="0" smtClean="0">
                <a:solidFill>
                  <a:srgbClr val="FF0000"/>
                </a:solidFill>
                <a:latin typeface="+mj-lt"/>
              </a:rPr>
              <a:t>Information Memorandum [Section 31(2)]</a:t>
            </a:r>
          </a:p>
          <a:p>
            <a:pPr algn="just"/>
            <a:endParaRPr lang="en-US" sz="2400" b="1" dirty="0" smtClean="0">
              <a:solidFill>
                <a:srgbClr val="FF0000"/>
              </a:solidFill>
              <a:latin typeface="+mj-lt"/>
            </a:endParaRPr>
          </a:p>
          <a:p>
            <a:pPr algn="just"/>
            <a:r>
              <a:rPr lang="en-US" sz="2400" dirty="0" smtClean="0">
                <a:latin typeface="+mj-lt"/>
              </a:rPr>
              <a:t>The company which is filing a shelf prospectus is required to file the information memorandum. It should contain all the facts regarding the new charges created, what changes have undergone in the financial position of the company since the first offer of the security or between the two offers.</a:t>
            </a:r>
          </a:p>
          <a:p>
            <a:pPr algn="just"/>
            <a:endParaRPr lang="en-US" sz="2400" dirty="0" smtClean="0">
              <a:latin typeface="+mj-lt"/>
            </a:endParaRPr>
          </a:p>
          <a:p>
            <a:pPr algn="just"/>
            <a:r>
              <a:rPr lang="en-US" sz="2400" dirty="0" smtClean="0">
                <a:latin typeface="+mj-lt"/>
              </a:rPr>
              <a:t>It should be filed with the registrar within three months before the issue of the second or subsequent offer made under the shelf prospectus as given under </a:t>
            </a:r>
            <a:r>
              <a:rPr lang="en-US" sz="2400" b="1" i="1" dirty="0" smtClean="0">
                <a:latin typeface="+mj-lt"/>
              </a:rPr>
              <a:t>Rule 4CCA of</a:t>
            </a:r>
            <a:r>
              <a:rPr lang="en-US" sz="2400" dirty="0" smtClean="0">
                <a:latin typeface="+mj-lt"/>
              </a:rPr>
              <a:t> </a:t>
            </a:r>
            <a:r>
              <a:rPr lang="en-US" sz="2400" b="1" i="1" dirty="0" smtClean="0">
                <a:latin typeface="+mj-lt"/>
              </a:rPr>
              <a:t>section 60A(3) under the Companies (Central Government’s) General Rules and Forms, 1956.</a:t>
            </a:r>
          </a:p>
        </p:txBody>
      </p:sp>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9</a:t>
            </a:fld>
            <a:endParaRPr lang="en-US" dirty="0"/>
          </a:p>
        </p:txBody>
      </p:sp>
      <p:sp>
        <p:nvSpPr>
          <p:cNvPr id="5" name="Title 1">
            <a:extLst>
              <a:ext uri="{FF2B5EF4-FFF2-40B4-BE49-F238E27FC236}">
                <a16:creationId xmlns:a16="http://schemas.microsoft.com/office/drawing/2014/main" xmlns="" id="{28CFEC4A-1F7E-C64F-93EF-1F89EAB38519}"/>
              </a:ext>
            </a:extLst>
          </p:cNvPr>
          <p:cNvSpPr txBox="1">
            <a:spLocks noGrp="1"/>
          </p:cNvSpPr>
          <p:nvPr>
            <p:ph idx="1"/>
          </p:nvPr>
        </p:nvSpPr>
        <p:spPr>
          <a:xfrm>
            <a:off x="457200" y="1600200"/>
            <a:ext cx="8229600" cy="452596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5000" dirty="0">
                <a:solidFill>
                  <a:srgbClr val="FF0000"/>
                </a:solidFill>
              </a:rPr>
              <a:t>Thank You</a:t>
            </a:r>
          </a:p>
        </p:txBody>
      </p:sp>
    </p:spTree>
  </p:cSld>
  <p:clrMapOvr>
    <a:masterClrMapping/>
  </p:clrMapOvr>
  <p:transition spd="slow">
    <p:wedg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4303</TotalTime>
  <Words>738</Words>
  <Application>Microsoft Office PowerPoint</Application>
  <PresentationFormat>On-screen Show (4:3)</PresentationFormat>
  <Paragraphs>64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WELCOME  Class: B.Com – Part-2  Subject: Business Regulatory Framework TOPIC: PROSPECTUS: Meaning, Definition and Types-Part-A  </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400</cp:revision>
  <dcterms:created xsi:type="dcterms:W3CDTF">2011-08-23T10:02:56Z</dcterms:created>
  <dcterms:modified xsi:type="dcterms:W3CDTF">2020-07-20T17:21:40Z</dcterms:modified>
</cp:coreProperties>
</file>